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9"/>
  </p:notesMasterIdLst>
  <p:sldIdLst>
    <p:sldId id="273" r:id="rId6"/>
    <p:sldId id="283" r:id="rId7"/>
    <p:sldId id="304" r:id="rId8"/>
    <p:sldId id="305" r:id="rId9"/>
    <p:sldId id="303" r:id="rId10"/>
    <p:sldId id="307" r:id="rId11"/>
    <p:sldId id="308" r:id="rId12"/>
    <p:sldId id="306" r:id="rId13"/>
    <p:sldId id="295" r:id="rId14"/>
    <p:sldId id="278" r:id="rId15"/>
    <p:sldId id="284" r:id="rId16"/>
    <p:sldId id="301" r:id="rId17"/>
    <p:sldId id="286" r:id="rId1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32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081" y="0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06/01/2020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6" y="4415156"/>
            <a:ext cx="5609588" cy="418369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081" y="8830312"/>
            <a:ext cx="3037735" cy="464503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1-9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>
                <a:solidFill>
                  <a:srgbClr val="0054A4"/>
                </a:solidFill>
              </a:rPr>
              <a:t>Template for pages 10 and up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5050908"/>
            <a:ext cx="8229600" cy="968892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Washoe County Board of Adjustment </a:t>
            </a:r>
          </a:p>
          <a:p>
            <a:pPr>
              <a:spcBef>
                <a:spcPts val="0"/>
              </a:spcBef>
            </a:pPr>
            <a:r>
              <a:rPr lang="en-US" sz="2400" b="1" dirty="0">
                <a:solidFill>
                  <a:schemeClr val="tx1"/>
                </a:solidFill>
              </a:rPr>
              <a:t>June 4, 2020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33400" y="152400"/>
            <a:ext cx="8610600" cy="838200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</a:rPr>
              <a:t>WSUP20-0008 Five Ridges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8C9941-8DA4-49FF-ABC6-C96DFD077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62722"/>
            <a:ext cx="8077200" cy="417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315200" cy="762000"/>
          </a:xfrm>
        </p:spPr>
        <p:txBody>
          <a:bodyPr/>
          <a:lstStyle/>
          <a:p>
            <a:r>
              <a:rPr lang="en-US" dirty="0"/>
              <a:t>Request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0500" y="1524000"/>
            <a:ext cx="8648700" cy="4267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 application is requesting a special use permit (SUP) to approve major grading of an area of approximately 2.5 acres with 10,582± cubic yards of cut and 10,267± cubic yards of fill to construct a paved gated emergency access road for the Five Ridges Project and to allow for an utility service use for a 16-inch water main 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CB0F031-6018-4193-B485-BC2E5550D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648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proposed use of utility service is permitted in Public and Semi-Public Facilities (PSP) and Open Space (OS) regulatory zones with a special use permit per WCC Table 110.302.05.2.  </a:t>
            </a:r>
          </a:p>
          <a:p>
            <a:r>
              <a:rPr lang="en-US" dirty="0"/>
              <a:t>The proposed grading is permitted with a special use permit per WCC 110.438.35.  </a:t>
            </a:r>
          </a:p>
          <a:p>
            <a:r>
              <a:rPr lang="en-US" dirty="0"/>
              <a:t>Therefore, the applicant is seeking approval of this SUP from the Board of Adjustment. 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8D43239-C4BC-4F9D-950D-B03729FB9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6200"/>
            <a:ext cx="8839200" cy="838200"/>
          </a:xfrm>
        </p:spPr>
        <p:txBody>
          <a:bodyPr/>
          <a:lstStyle/>
          <a:p>
            <a:r>
              <a:rPr lang="en-US" dirty="0"/>
              <a:t>Special Use Permit Requirements </a:t>
            </a:r>
          </a:p>
        </p:txBody>
      </p:sp>
    </p:spTree>
    <p:extLst>
      <p:ext uri="{BB962C8B-B14F-4D97-AF65-F5344CB8AC3E}">
        <p14:creationId xmlns:p14="http://schemas.microsoft.com/office/powerpoint/2010/main" val="2938383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66B739B-1EE0-416F-B175-D1A569A9E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914400"/>
            <a:ext cx="9193613" cy="50292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84EC1D9-D93F-4192-A63A-6B5962278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Vicinity Map</a:t>
            </a:r>
          </a:p>
        </p:txBody>
      </p:sp>
    </p:spTree>
    <p:extLst>
      <p:ext uri="{BB962C8B-B14F-4D97-AF65-F5344CB8AC3E}">
        <p14:creationId xmlns:p14="http://schemas.microsoft.com/office/powerpoint/2010/main" val="2936125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181100"/>
            <a:ext cx="8839200" cy="4495800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The request is to upgrade the existing dirt road to the water tank construct a road east of the water tank to the proposed Five Ridges development in the City of Sparks. </a:t>
            </a:r>
          </a:p>
          <a:p>
            <a:r>
              <a:rPr lang="en-US" dirty="0"/>
              <a:t>The 20 foot-wide paved road will be maintained by the Five Ridges Homeowner’s Associate (HOA) as required by the development agreement with the City of Sparks. </a:t>
            </a:r>
          </a:p>
          <a:p>
            <a:r>
              <a:rPr lang="en-US" dirty="0"/>
              <a:t>The water line will be underground and constructed to run from the water tank to the Five Ridges development, along the proposed roadway alignment.  </a:t>
            </a:r>
          </a:p>
          <a:p>
            <a:r>
              <a:rPr lang="en-US" dirty="0"/>
              <a:t>Washoe County will not have any maintenance obligations for the roadway or water line.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162800" cy="838200"/>
          </a:xfrm>
        </p:spPr>
        <p:txBody>
          <a:bodyPr/>
          <a:lstStyle/>
          <a:p>
            <a:r>
              <a:rPr lang="en-US" dirty="0"/>
              <a:t>Request/Background</a:t>
            </a:r>
          </a:p>
        </p:txBody>
      </p:sp>
    </p:spTree>
    <p:extLst>
      <p:ext uri="{BB962C8B-B14F-4D97-AF65-F5344CB8AC3E}">
        <p14:creationId xmlns:p14="http://schemas.microsoft.com/office/powerpoint/2010/main" val="3742430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C052C22-A94A-477D-B63C-18E582383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990600"/>
            <a:ext cx="8231310" cy="51054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A60DCE9-D534-4B38-926F-C4C3A9E58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76200"/>
            <a:ext cx="7316910" cy="914400"/>
          </a:xfrm>
        </p:spPr>
        <p:txBody>
          <a:bodyPr/>
          <a:lstStyle/>
          <a:p>
            <a:r>
              <a:rPr lang="en-US" dirty="0"/>
              <a:t>Existing water tank road</a:t>
            </a:r>
          </a:p>
        </p:txBody>
      </p:sp>
    </p:spTree>
    <p:extLst>
      <p:ext uri="{BB962C8B-B14F-4D97-AF65-F5344CB8AC3E}">
        <p14:creationId xmlns:p14="http://schemas.microsoft.com/office/powerpoint/2010/main" val="2755328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946D3B2-EBE3-4809-9ACD-59DC7F41B3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7930" y="1219200"/>
            <a:ext cx="3308140" cy="40386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5F764C7-2BB4-4234-A81F-DDB8CFA87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24852A-BBB8-4F84-BB82-C9A34F1C74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079"/>
          <a:stretch/>
        </p:blipFill>
        <p:spPr>
          <a:xfrm rot="5400000">
            <a:off x="1628070" y="-1102994"/>
            <a:ext cx="6324036" cy="868242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BEE2A1-5088-4B71-A8C9-1864E9993961}"/>
              </a:ext>
            </a:extLst>
          </p:cNvPr>
          <p:cNvSpPr/>
          <p:nvPr/>
        </p:nvSpPr>
        <p:spPr>
          <a:xfrm>
            <a:off x="7880140" y="1752600"/>
            <a:ext cx="1447800" cy="6858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Five Ridges Development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022CB171-9FD8-4594-A59E-048E4CC86315}"/>
              </a:ext>
            </a:extLst>
          </p:cNvPr>
          <p:cNvSpPr/>
          <p:nvPr/>
        </p:nvSpPr>
        <p:spPr>
          <a:xfrm>
            <a:off x="4572000" y="1600200"/>
            <a:ext cx="1524000" cy="762000"/>
          </a:xfrm>
          <a:prstGeom prst="wedgeRectCallout">
            <a:avLst>
              <a:gd name="adj1" fmla="val -77870"/>
              <a:gd name="adj2" fmla="val 14546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Existing water tank</a:t>
            </a:r>
          </a:p>
        </p:txBody>
      </p:sp>
    </p:spTree>
    <p:extLst>
      <p:ext uri="{BB962C8B-B14F-4D97-AF65-F5344CB8AC3E}">
        <p14:creationId xmlns:p14="http://schemas.microsoft.com/office/powerpoint/2010/main" val="534076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A8CBCFA-4026-4165-8A5E-569C73E3C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472440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/>
              <a:t>For this application a special use permit is required per WCC 110.438 for the following requirements:</a:t>
            </a:r>
          </a:p>
          <a:p>
            <a:pPr marL="0" indent="0">
              <a:buNone/>
            </a:pPr>
            <a:r>
              <a:rPr lang="en-US" dirty="0"/>
              <a:t>1.  More than 5,000 cubic yards are proposed to be graded – the application is requesting 10,600 cubic yards of cut and 10,300 cubic yards of fill;</a:t>
            </a:r>
          </a:p>
          <a:p>
            <a:pPr marL="0" indent="0">
              <a:buNone/>
            </a:pPr>
            <a:r>
              <a:rPr lang="en-US" dirty="0"/>
              <a:t>2.  More than 10% of parcel 508-340-01 is proposed to be graded - the application is requesting 1.35 acres will be disturbed of the 10.06 acres; and </a:t>
            </a:r>
          </a:p>
          <a:p>
            <a:pPr marL="0" indent="0">
              <a:buNone/>
            </a:pPr>
            <a:r>
              <a:rPr lang="en-US" dirty="0"/>
              <a:t>3.  More than 1,000 cubic yards will be graded on slopes in the excess of 15% - the application is requesting to grade slopes	of 15% or more on the two larger parcels.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CDDE91C-7324-4B67-8555-19D96F5B4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Grading Requirements</a:t>
            </a:r>
          </a:p>
        </p:txBody>
      </p:sp>
    </p:spTree>
    <p:extLst>
      <p:ext uri="{BB962C8B-B14F-4D97-AF65-F5344CB8AC3E}">
        <p14:creationId xmlns:p14="http://schemas.microsoft.com/office/powerpoint/2010/main" val="1051970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4196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There are areas where the slope is 2:1, which is allowed by code when the parcel is over 5 acres and the grading is more than 100 feet from the property line</a:t>
            </a:r>
          </a:p>
          <a:p>
            <a:r>
              <a:rPr lang="en-US" dirty="0"/>
              <a:t>However there are 2:1 slopes that are less than 100 feet from the property line and the applicant is requesting to vary the code requirement</a:t>
            </a:r>
          </a:p>
          <a:p>
            <a:r>
              <a:rPr lang="en-US" dirty="0"/>
              <a:t>Rip-rap is proposed on site, however, it will be covered with dirt and vegetation as required by code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543800" cy="762000"/>
          </a:xfrm>
        </p:spPr>
        <p:txBody>
          <a:bodyPr/>
          <a:lstStyle/>
          <a:p>
            <a:r>
              <a:rPr lang="en-US" dirty="0"/>
              <a:t>Analysis</a:t>
            </a:r>
          </a:p>
        </p:txBody>
      </p:sp>
    </p:spTree>
    <p:extLst>
      <p:ext uri="{BB962C8B-B14F-4D97-AF65-F5344CB8AC3E}">
        <p14:creationId xmlns:p14="http://schemas.microsoft.com/office/powerpoint/2010/main" val="2682535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Public Notice &amp; CAB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Public notice was sent to parcel within 500 feet from the site and 120 notice were sent</a:t>
            </a:r>
          </a:p>
          <a:p>
            <a:r>
              <a:rPr lang="en-US" dirty="0"/>
              <a:t>The Sun Valley CAB did not meet during the month of April and May</a:t>
            </a:r>
          </a:p>
          <a:p>
            <a:r>
              <a:rPr lang="en-US" dirty="0"/>
              <a:t>Paper worksheets were sent to each CAB member and no comments were received</a:t>
            </a:r>
          </a:p>
        </p:txBody>
      </p:sp>
    </p:spTree>
    <p:extLst>
      <p:ext uri="{BB962C8B-B14F-4D97-AF65-F5344CB8AC3E}">
        <p14:creationId xmlns:p14="http://schemas.microsoft.com/office/powerpoint/2010/main" val="3406720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/>
              <a:t>Reviewing Agencies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4572000"/>
          </a:xfrm>
        </p:spPr>
        <p:txBody>
          <a:bodyPr>
            <a:normAutofit/>
          </a:bodyPr>
          <a:lstStyle/>
          <a:p>
            <a:r>
              <a:rPr lang="en-US" dirty="0"/>
              <a:t>Various agencies reviewed  the application, their comments are included in the staff report</a:t>
            </a:r>
          </a:p>
          <a:p>
            <a:r>
              <a:rPr lang="en-US" dirty="0"/>
              <a:t>Agencies with conditions, are included in the Conditions of Approval</a:t>
            </a:r>
          </a:p>
        </p:txBody>
      </p:sp>
    </p:spTree>
    <p:extLst>
      <p:ext uri="{BB962C8B-B14F-4D97-AF65-F5344CB8AC3E}">
        <p14:creationId xmlns:p14="http://schemas.microsoft.com/office/powerpoint/2010/main" val="2083886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0600" y="76200"/>
            <a:ext cx="7848600" cy="838200"/>
          </a:xfrm>
        </p:spPr>
        <p:txBody>
          <a:bodyPr/>
          <a:lstStyle/>
          <a:p>
            <a:r>
              <a:rPr lang="en-US" dirty="0"/>
              <a:t>Special Us Permit Findings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419600"/>
          </a:xfrm>
        </p:spPr>
        <p:txBody>
          <a:bodyPr>
            <a:noAutofit/>
          </a:bodyPr>
          <a:lstStyle/>
          <a:p>
            <a:pPr marL="509588" indent="-509588" fontAlgn="base" hangingPunct="0">
              <a:buNone/>
            </a:pPr>
            <a:r>
              <a:rPr lang="en-US" sz="2800" dirty="0"/>
              <a:t>1.	Consistency;</a:t>
            </a:r>
          </a:p>
          <a:p>
            <a:pPr marL="509588" indent="-509588" fontAlgn="base" hangingPunct="0">
              <a:buNone/>
            </a:pPr>
            <a:r>
              <a:rPr lang="en-US" sz="2800" dirty="0"/>
              <a:t>2.	Improvements;</a:t>
            </a:r>
          </a:p>
          <a:p>
            <a:pPr marL="509588" indent="-509588" fontAlgn="base" hangingPunct="0">
              <a:buNone/>
            </a:pPr>
            <a:r>
              <a:rPr lang="en-US" sz="2800" dirty="0"/>
              <a:t>3.	Site Suitability; and</a:t>
            </a:r>
          </a:p>
          <a:p>
            <a:pPr marL="509588" indent="-509588" fontAlgn="base" hangingPunct="0">
              <a:buNone/>
            </a:pPr>
            <a:r>
              <a:rPr lang="en-US" sz="2800" dirty="0"/>
              <a:t>4.	Issuance Not Detrimental </a:t>
            </a:r>
          </a:p>
          <a:p>
            <a:pPr marL="0" indent="0" fontAlgn="base" hangingPunct="0">
              <a:buNone/>
            </a:pPr>
            <a:endParaRPr lang="en-US" sz="2800" dirty="0"/>
          </a:p>
          <a:p>
            <a:pPr marL="0" indent="0" fontAlgn="base" hangingPunct="0">
              <a:buNone/>
            </a:pPr>
            <a:r>
              <a:rPr lang="en-US" sz="2800" dirty="0"/>
              <a:t>Staff is able to make all the required findings, as detailed in the </a:t>
            </a:r>
            <a:r>
              <a:rPr lang="en-US" sz="2800"/>
              <a:t>staff report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72091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/>
              <a:t>Possible Motion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066800"/>
            <a:ext cx="8534400" cy="47244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dirty="0"/>
              <a:t>I move that, after giving reasoned consideration to the information contained in the staff report and information received during the public hearing, the Washoe County Board of Adjustment/Planning Commission approve with conditions Special Use Permit Case Number WSUP20-0008 for Highland Ranch HOA and Sun Valley Water and Sanitation, having made all five findings in accordance with Washoe County Code Section 110.810.30</a:t>
            </a:r>
          </a:p>
        </p:txBody>
      </p:sp>
    </p:spTree>
    <p:extLst>
      <p:ext uri="{BB962C8B-B14F-4D97-AF65-F5344CB8AC3E}">
        <p14:creationId xmlns:p14="http://schemas.microsoft.com/office/powerpoint/2010/main" val="3855694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00D7ED-6620-45A0-9F13-862FEFE886A3}">
  <ds:schemaRefs>
    <ds:schemaRef ds:uri="CEA9126C-A9B1-4F4A-855C-DD0F845697D2"/>
    <ds:schemaRef ds:uri="a94d8b85-37e1-4d17-8d55-8b7d207932bb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sharepoint/v3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sharepoint/v3/field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3218</TotalTime>
  <Words>593</Words>
  <Application>Microsoft Office PowerPoint</Application>
  <PresentationFormat>On-screen Show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Wingdings</vt:lpstr>
      <vt:lpstr>PowerPoint_Template_2015</vt:lpstr>
      <vt:lpstr>WSUP20-0008 Five Ridges</vt:lpstr>
      <vt:lpstr>Request</vt:lpstr>
      <vt:lpstr>Special Use Permit Requirements </vt:lpstr>
      <vt:lpstr>Vicinity Map</vt:lpstr>
      <vt:lpstr>Request/Background</vt:lpstr>
      <vt:lpstr>Existing water tank road</vt:lpstr>
      <vt:lpstr>PowerPoint Presentation</vt:lpstr>
      <vt:lpstr>Grading Requirements</vt:lpstr>
      <vt:lpstr>Analysis</vt:lpstr>
      <vt:lpstr>Public Notice &amp; CAB</vt:lpstr>
      <vt:lpstr>Reviewing Agencies</vt:lpstr>
      <vt:lpstr>Special Us Permit Findings</vt:lpstr>
      <vt:lpstr>Possible Motion</vt:lpstr>
    </vt:vector>
  </TitlesOfParts>
  <Company>Washoe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Fagan, Donna</cp:lastModifiedBy>
  <cp:revision>127</cp:revision>
  <cp:lastPrinted>2018-09-05T18:37:41Z</cp:lastPrinted>
  <dcterms:created xsi:type="dcterms:W3CDTF">2015-09-25T21:46:02Z</dcterms:created>
  <dcterms:modified xsi:type="dcterms:W3CDTF">2020-06-01T18:35:14Z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